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7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50"/>
    <p:restoredTop sz="93973"/>
  </p:normalViewPr>
  <p:slideViewPr>
    <p:cSldViewPr snapToGrid="0" snapToObjects="1">
      <p:cViewPr varScale="1">
        <p:scale>
          <a:sx n="75" d="100"/>
          <a:sy n="75" d="100"/>
        </p:scale>
        <p:origin x="9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218672" y="368551"/>
            <a:ext cx="10363200" cy="850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1218672" y="1530926"/>
            <a:ext cx="10363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606285" y="6356352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7B81A40A-81BF-4248-A32F-77AAEDEFB22B}" type="datetime1">
              <a:rPr lang="en-US" smtClean="0"/>
              <a:t>4/5/18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49485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Sealing Technologies, Inc.	</a:t>
            </a:r>
            <a:r>
              <a:rPr lang="en-US" dirty="0" err="1"/>
              <a:t>www.sealingtech.org</a:t>
            </a:r>
            <a:endParaRPr lang="en-US" dirty="0"/>
          </a:p>
          <a:p>
            <a:r>
              <a:rPr lang="en-US" dirty="0"/>
              <a:t>7226 Lee Deforest Dr. Suite 204 Columbia, MD 21046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78685" y="6356352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89BEB1D7-6D42-4923-AA48-F5C9758826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28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218671" y="383850"/>
            <a:ext cx="10363200" cy="85073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1218672" y="1534421"/>
            <a:ext cx="48768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6717088" y="1549720"/>
            <a:ext cx="48768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>
          <a:xfrm>
            <a:off x="1606285" y="6341052"/>
            <a:ext cx="1828800" cy="365125"/>
          </a:xfrm>
        </p:spPr>
        <p:txBody>
          <a:bodyPr/>
          <a:lstStyle/>
          <a:p>
            <a:fld id="{2B29063C-91A5-4593-ABB1-5AF093B34D9D}" type="datetime1">
              <a:rPr lang="en-US" smtClean="0"/>
              <a:t>4/5/18</a:t>
            </a:fld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49485" y="6381691"/>
            <a:ext cx="4114800" cy="365125"/>
          </a:xfrm>
        </p:spPr>
        <p:txBody>
          <a:bodyPr/>
          <a:lstStyle/>
          <a:p>
            <a:r>
              <a:rPr lang="en-US" dirty="0"/>
              <a:t>Sealing Technologies, Inc.	</a:t>
            </a:r>
            <a:r>
              <a:rPr lang="en-US" dirty="0" err="1"/>
              <a:t>www.sealingtech.org</a:t>
            </a:r>
            <a:endParaRPr lang="en-US" dirty="0"/>
          </a:p>
          <a:p>
            <a:r>
              <a:rPr lang="en-US" dirty="0"/>
              <a:t>7226 Lee Deforest Dr. Suite 204 Columbia, MD 21046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78685" y="6341052"/>
            <a:ext cx="1828800" cy="365125"/>
          </a:xfrm>
        </p:spPr>
        <p:txBody>
          <a:bodyPr/>
          <a:lstStyle/>
          <a:p>
            <a:fld id="{89BEB1D7-6D42-4923-AA48-F5C975882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67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A46C9-6EEF-492D-AC76-12DB6DABCA5A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3884-BB5E-4F94-BE88-12AB7C022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396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203644" y="368551"/>
            <a:ext cx="10363200" cy="850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1198271" y="1546225"/>
            <a:ext cx="10363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96083" y="1383917"/>
            <a:ext cx="10363200" cy="0"/>
          </a:xfrm>
          <a:prstGeom prst="line">
            <a:avLst/>
          </a:prstGeom>
          <a:ln w="12700" cmpd="sng">
            <a:solidFill>
              <a:srgbClr val="004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1585884" y="6356352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F23001FA-6ECF-4C7B-9C2C-EBCB61AE800C}" type="datetime1">
              <a:rPr lang="en-US" smtClean="0"/>
              <a:t>4/5/18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4329084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Sealing Technologies, Inc.	</a:t>
            </a:r>
            <a:r>
              <a:rPr lang="en-US" dirty="0" err="1"/>
              <a:t>www.sealingtech.org</a:t>
            </a:r>
            <a:endParaRPr lang="en-US" dirty="0"/>
          </a:p>
          <a:p>
            <a:r>
              <a:rPr lang="en-US" dirty="0"/>
              <a:t>7226 Lee Deforest Dr. Suite 204 Columbia, MD 21046</a:t>
            </a:r>
          </a:p>
        </p:txBody>
      </p:sp>
      <p:sp>
        <p:nvSpPr>
          <p:cNvPr id="15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9358284" y="6356352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89BEB1D7-6D42-4923-AA48-F5C97588263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724747" cy="6858000"/>
            <a:chOff x="0" y="0"/>
            <a:chExt cx="543560" cy="10058400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0"/>
              <a:ext cx="457200" cy="10058400"/>
            </a:xfrm>
            <a:prstGeom prst="rect">
              <a:avLst/>
            </a:prstGeom>
            <a:solidFill>
              <a:srgbClr val="3C3C3C"/>
            </a:solidFill>
            <a:ln>
              <a:solidFill>
                <a:srgbClr val="3C3C3C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452120" y="0"/>
              <a:ext cx="91440" cy="10058400"/>
            </a:xfrm>
            <a:prstGeom prst="rect">
              <a:avLst/>
            </a:prstGeom>
            <a:solidFill>
              <a:srgbClr val="A70E12"/>
            </a:solidFill>
            <a:ln>
              <a:solidFill>
                <a:srgbClr val="A70E12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958419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>
              <a:lumMod val="65000"/>
            </a:schemeClr>
          </a:solidFill>
          <a:latin typeface="Candara" panose="020E0502030303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65000"/>
            </a:schemeClr>
          </a:solidFill>
          <a:latin typeface="Candara" panose="020E0502030303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65000"/>
            </a:schemeClr>
          </a:solidFill>
          <a:latin typeface="Candara" panose="020E0502030303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65000"/>
            </a:schemeClr>
          </a:solidFill>
          <a:latin typeface="Candara" panose="020E0502030303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65000"/>
            </a:schemeClr>
          </a:solidFill>
          <a:latin typeface="Candara" panose="020E05020303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9FFA0-29CA-3B48-99BB-33B8688D00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Kubernetes/Calico networking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C36817-6E63-AC47-8D6B-9A5D826A7E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37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376443-BF16-1341-91A5-01C642AE3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802" y="1096963"/>
            <a:ext cx="8216909" cy="55981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79A6D0-4F3A-CB4B-B57E-54EBEABA5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710" y="0"/>
            <a:ext cx="10515600" cy="1325563"/>
          </a:xfrm>
        </p:spPr>
        <p:txBody>
          <a:bodyPr/>
          <a:lstStyle/>
          <a:p>
            <a:r>
              <a:rPr lang="en-US" dirty="0"/>
              <a:t>Diagram using a service IP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724214FD-DC48-A44E-B26A-F92219B2CB90}"/>
              </a:ext>
            </a:extLst>
          </p:cNvPr>
          <p:cNvSpPr/>
          <p:nvPr/>
        </p:nvSpPr>
        <p:spPr>
          <a:xfrm>
            <a:off x="374374" y="5062330"/>
            <a:ext cx="1653209" cy="450574"/>
          </a:xfrm>
          <a:prstGeom prst="borderCallout1">
            <a:avLst>
              <a:gd name="adj1" fmla="val 62868"/>
              <a:gd name="adj2" fmla="val 103889"/>
              <a:gd name="adj3" fmla="val 106618"/>
              <a:gd name="adj4" fmla="val 1649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Proxy Arp / L2</a:t>
            </a:r>
          </a:p>
        </p:txBody>
      </p:sp>
      <p:sp>
        <p:nvSpPr>
          <p:cNvPr id="9" name="Line Callout 1 8">
            <a:extLst>
              <a:ext uri="{FF2B5EF4-FFF2-40B4-BE49-F238E27FC236}">
                <a16:creationId xmlns:a16="http://schemas.microsoft.com/office/drawing/2014/main" id="{4432B157-190B-764B-B735-F73DCCEE6851}"/>
              </a:ext>
            </a:extLst>
          </p:cNvPr>
          <p:cNvSpPr/>
          <p:nvPr/>
        </p:nvSpPr>
        <p:spPr>
          <a:xfrm>
            <a:off x="235227" y="4200939"/>
            <a:ext cx="1653209" cy="589722"/>
          </a:xfrm>
          <a:prstGeom prst="borderCallout1">
            <a:avLst>
              <a:gd name="adj1" fmla="val 62868"/>
              <a:gd name="adj2" fmla="val 103889"/>
              <a:gd name="adj3" fmla="val 102388"/>
              <a:gd name="adj4" fmla="val 1919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Iptables</a:t>
            </a:r>
            <a:r>
              <a:rPr lang="en-US" dirty="0"/>
              <a:t> redirect</a:t>
            </a:r>
          </a:p>
        </p:txBody>
      </p:sp>
      <p:sp>
        <p:nvSpPr>
          <p:cNvPr id="10" name="Line Callout 1 9">
            <a:extLst>
              <a:ext uri="{FF2B5EF4-FFF2-40B4-BE49-F238E27FC236}">
                <a16:creationId xmlns:a16="http://schemas.microsoft.com/office/drawing/2014/main" id="{5A16563F-1482-7247-BBC6-70E6EEF1C431}"/>
              </a:ext>
            </a:extLst>
          </p:cNvPr>
          <p:cNvSpPr/>
          <p:nvPr/>
        </p:nvSpPr>
        <p:spPr>
          <a:xfrm>
            <a:off x="235226" y="2451652"/>
            <a:ext cx="1653209" cy="1265582"/>
          </a:xfrm>
          <a:prstGeom prst="borderCallout1">
            <a:avLst>
              <a:gd name="adj1" fmla="val 62868"/>
              <a:gd name="adj2" fmla="val 103889"/>
              <a:gd name="adj3" fmla="val 154030"/>
              <a:gd name="adj4" fmla="val 1717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routes to the appropriate nodes using a route</a:t>
            </a:r>
          </a:p>
        </p:txBody>
      </p:sp>
      <p:sp>
        <p:nvSpPr>
          <p:cNvPr id="11" name="Line Callout 1 10">
            <a:extLst>
              <a:ext uri="{FF2B5EF4-FFF2-40B4-BE49-F238E27FC236}">
                <a16:creationId xmlns:a16="http://schemas.microsoft.com/office/drawing/2014/main" id="{E3DFE79D-D240-2E4B-BF78-F5F830941C1B}"/>
              </a:ext>
            </a:extLst>
          </p:cNvPr>
          <p:cNvSpPr/>
          <p:nvPr/>
        </p:nvSpPr>
        <p:spPr>
          <a:xfrm>
            <a:off x="8949375" y="1325563"/>
            <a:ext cx="1653209" cy="1497150"/>
          </a:xfrm>
          <a:prstGeom prst="borderCallout1">
            <a:avLst>
              <a:gd name="adj1" fmla="val 76481"/>
              <a:gd name="adj2" fmla="val 482"/>
              <a:gd name="adj3" fmla="val 154077"/>
              <a:gd name="adj4" fmla="val -150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 as the gateway of all pods inside the range of networks</a:t>
            </a:r>
          </a:p>
        </p:txBody>
      </p:sp>
      <p:sp>
        <p:nvSpPr>
          <p:cNvPr id="12" name="Line Callout 1 11">
            <a:extLst>
              <a:ext uri="{FF2B5EF4-FFF2-40B4-BE49-F238E27FC236}">
                <a16:creationId xmlns:a16="http://schemas.microsoft.com/office/drawing/2014/main" id="{54E8002F-0259-EE4B-9A50-3F12042026F6}"/>
              </a:ext>
            </a:extLst>
          </p:cNvPr>
          <p:cNvSpPr/>
          <p:nvPr/>
        </p:nvSpPr>
        <p:spPr>
          <a:xfrm>
            <a:off x="9850101" y="4495800"/>
            <a:ext cx="1653209" cy="1497150"/>
          </a:xfrm>
          <a:prstGeom prst="borderCallout1">
            <a:avLst>
              <a:gd name="adj1" fmla="val 76481"/>
              <a:gd name="adj2" fmla="val 482"/>
              <a:gd name="adj3" fmla="val 68217"/>
              <a:gd name="adj4" fmla="val -2288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Route in the kernel to forward to the correct pod interface</a:t>
            </a:r>
          </a:p>
        </p:txBody>
      </p:sp>
    </p:spTree>
    <p:extLst>
      <p:ext uri="{BB962C8B-B14F-4D97-AF65-F5344CB8AC3E}">
        <p14:creationId xmlns:p14="http://schemas.microsoft.com/office/powerpoint/2010/main" val="1665087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F3D41-820D-6C45-A868-9804B5A74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Kube</a:t>
            </a:r>
            <a:r>
              <a:rPr lang="en-US" dirty="0"/>
              <a:t>-Proxy Load Balancing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A6FC2C-D752-634D-86F7-CF2B56229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5359984"/>
            <a:ext cx="7985263" cy="1155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FF0EFE-A929-9044-B90F-75C8434D3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401417"/>
            <a:ext cx="7985263" cy="384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89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76F52-151E-3841-850F-C215D8E99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Balanced Service IP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539612-1655-784D-AF5C-6573181AE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335" y="4206643"/>
            <a:ext cx="7615643" cy="2414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66018D-EBA7-164E-A3D3-3A8E4BD00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122" y="1563757"/>
            <a:ext cx="7761833" cy="24605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1B12D2-9F86-FA43-97ED-9D55FB12ABBC}"/>
              </a:ext>
            </a:extLst>
          </p:cNvPr>
          <p:cNvSpPr txBox="1"/>
          <p:nvPr/>
        </p:nvSpPr>
        <p:spPr>
          <a:xfrm>
            <a:off x="7116417" y="1126435"/>
            <a:ext cx="263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 Eth0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A10028-0F7A-CF49-8004-76646EF36EF1}"/>
              </a:ext>
            </a:extLst>
          </p:cNvPr>
          <p:cNvSpPr txBox="1"/>
          <p:nvPr/>
        </p:nvSpPr>
        <p:spPr>
          <a:xfrm>
            <a:off x="2126974" y="3907644"/>
            <a:ext cx="263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 </a:t>
            </a:r>
            <a:r>
              <a:rPr lang="en-US" dirty="0" err="1"/>
              <a:t>Tun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665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74856-2D06-414C-9DA3-5D48A1C51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is lonely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6128F-BA68-4243-9F30-ACEE609B4A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361584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 still can’t talk outside of the cluster.  We have two options:</a:t>
            </a:r>
          </a:p>
          <a:p>
            <a:r>
              <a:rPr lang="en-US" dirty="0" err="1"/>
              <a:t>NodePort</a:t>
            </a:r>
            <a:r>
              <a:rPr lang="en-US" dirty="0"/>
              <a:t>: </a:t>
            </a:r>
            <a:r>
              <a:rPr lang="en-US" dirty="0" err="1"/>
              <a:t>Kube</a:t>
            </a:r>
            <a:r>
              <a:rPr lang="en-US" dirty="0"/>
              <a:t>-proxy listens on the same port on every node.  All connections to this </a:t>
            </a:r>
            <a:r>
              <a:rPr lang="en-US" dirty="0" err="1"/>
              <a:t>nodeport</a:t>
            </a:r>
            <a:r>
              <a:rPr lang="en-US" dirty="0"/>
              <a:t> are then forwarded to the correct pods</a:t>
            </a:r>
          </a:p>
          <a:p>
            <a:pPr lvl="1"/>
            <a:r>
              <a:rPr lang="en-US" dirty="0"/>
              <a:t>Limited to ports </a:t>
            </a:r>
            <a:r>
              <a:rPr lang="en-US" b="1" dirty="0"/>
              <a:t>30000-32767</a:t>
            </a:r>
          </a:p>
          <a:p>
            <a:pPr lvl="1"/>
            <a:r>
              <a:rPr lang="en-US" dirty="0"/>
              <a:t>Each service must have it’s own IP</a:t>
            </a:r>
          </a:p>
          <a:p>
            <a:r>
              <a:rPr lang="en-US" dirty="0"/>
              <a:t>Ingress: Like a lot of thing Kubernetes, they don’t actually define how this is done so, MORE PLUGINS!  Generally a lot more powerful</a:t>
            </a:r>
          </a:p>
          <a:p>
            <a:pPr lvl="1"/>
            <a:r>
              <a:rPr lang="en-US" dirty="0"/>
              <a:t>Generally speaking, there is an Ingress controller that is hosted inside of the cluster and it communicates with a Load Balancer, or a Proxy</a:t>
            </a:r>
          </a:p>
          <a:p>
            <a:pPr lvl="1"/>
            <a:r>
              <a:rPr lang="en-US" dirty="0"/>
              <a:t>Load Balancer can be hosted in the cluster, but doesn’t have to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16FCEE-0FFF-4B4F-81D0-157B963DD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616" y="1885915"/>
            <a:ext cx="3154512" cy="423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092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12E96-B853-2440-AFEA-64A149FA7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networking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907D9-7C77-DE44-9BB1-DBC53623C1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Kubernetes doesn’t provide networking at all, instead you must install a container networking interface (CNI)</a:t>
            </a:r>
          </a:p>
          <a:p>
            <a:r>
              <a:rPr lang="en-US" dirty="0"/>
              <a:t>Some sample CNI</a:t>
            </a:r>
          </a:p>
          <a:p>
            <a:pPr lvl="1"/>
            <a:r>
              <a:rPr lang="en-US" dirty="0"/>
              <a:t>Flannel - Layer 2</a:t>
            </a:r>
          </a:p>
          <a:p>
            <a:pPr lvl="1"/>
            <a:r>
              <a:rPr lang="en-US" dirty="0" err="1"/>
              <a:t>Openvswitch</a:t>
            </a:r>
            <a:endParaRPr lang="en-US" dirty="0"/>
          </a:p>
          <a:p>
            <a:pPr lvl="1"/>
            <a:r>
              <a:rPr lang="en-US" dirty="0"/>
              <a:t>Contrail</a:t>
            </a:r>
          </a:p>
          <a:p>
            <a:pPr lvl="1"/>
            <a:r>
              <a:rPr lang="en-US" dirty="0"/>
              <a:t>NSX-T</a:t>
            </a:r>
          </a:p>
          <a:p>
            <a:pPr lvl="1"/>
            <a:r>
              <a:rPr lang="en-US" dirty="0"/>
              <a:t>Project Calico</a:t>
            </a:r>
          </a:p>
          <a:p>
            <a:r>
              <a:rPr lang="en-US" dirty="0"/>
              <a:t>The specifics of networking vary based on which CNI is chosen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F7EB0D-CBA9-3244-A32F-2113266706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Kubernetes provides the following networking rules, after that it is up to the CNI how to implement this:</a:t>
            </a:r>
          </a:p>
          <a:p>
            <a:r>
              <a:rPr lang="en-US" dirty="0"/>
              <a:t>all containers can communicate with all other containers without NAT</a:t>
            </a:r>
          </a:p>
          <a:p>
            <a:r>
              <a:rPr lang="en-US" dirty="0"/>
              <a:t>all nodes can communicate with all containers (and vice-versa) without NAT</a:t>
            </a:r>
          </a:p>
          <a:p>
            <a:r>
              <a:rPr lang="en-US" dirty="0"/>
              <a:t>the IP that a container sees itself as is the same IP that others see it 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837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103D8-85BF-3E4C-BF4E-05B197A3E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Calico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EB5462-F53D-D142-8434-A0FC43B3E2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2794000" cy="26924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F6A54D-1D9E-2349-9EA5-963825A8E7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49148" y="1825625"/>
            <a:ext cx="7404652" cy="4351338"/>
          </a:xfrm>
        </p:spPr>
        <p:txBody>
          <a:bodyPr/>
          <a:lstStyle/>
          <a:p>
            <a:r>
              <a:rPr lang="en-US" dirty="0"/>
              <a:t>Layer 3 overlay network</a:t>
            </a:r>
          </a:p>
          <a:p>
            <a:r>
              <a:rPr lang="en-US" dirty="0"/>
              <a:t>Each node is assigned an IP subnet and then pods are given </a:t>
            </a:r>
            <a:r>
              <a:rPr lang="en-US" dirty="0" err="1"/>
              <a:t>ips</a:t>
            </a:r>
            <a:r>
              <a:rPr lang="en-US" dirty="0"/>
              <a:t> within the IP range of that node.</a:t>
            </a:r>
          </a:p>
          <a:p>
            <a:r>
              <a:rPr lang="en-US" dirty="0"/>
              <a:t>Uses routing inside of the Linux kernel</a:t>
            </a:r>
          </a:p>
        </p:txBody>
      </p:sp>
    </p:spTree>
    <p:extLst>
      <p:ext uri="{BB962C8B-B14F-4D97-AF65-F5344CB8AC3E}">
        <p14:creationId xmlns:p14="http://schemas.microsoft.com/office/powerpoint/2010/main" val="825213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96B14-1A83-7842-BBFF-E3268995F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Network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3B5851-3835-9F48-878B-F7F4AEC8125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846" y="1832619"/>
            <a:ext cx="6422064" cy="443911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C58626-0F7C-E942-B1AE-F892C29D20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45910" y="1815686"/>
            <a:ext cx="466828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Kubernetes network is given a large /16 - 192.168.0.0/16</a:t>
            </a:r>
          </a:p>
          <a:p>
            <a:r>
              <a:rPr lang="en-US" dirty="0"/>
              <a:t>IP space is non-routable to the outside world (remember Ingress)</a:t>
            </a:r>
          </a:p>
          <a:p>
            <a:r>
              <a:rPr lang="en-US" dirty="0"/>
              <a:t>Nodes are then allocated a smaller /26 from this range</a:t>
            </a:r>
          </a:p>
          <a:p>
            <a:r>
              <a:rPr lang="en-US" dirty="0"/>
              <a:t>Pod IPs are then allocated from the range of the node they are scheduled to</a:t>
            </a:r>
          </a:p>
        </p:txBody>
      </p:sp>
    </p:spTree>
    <p:extLst>
      <p:ext uri="{BB962C8B-B14F-4D97-AF65-F5344CB8AC3E}">
        <p14:creationId xmlns:p14="http://schemas.microsoft.com/office/powerpoint/2010/main" val="1859474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C86BE-4AA5-AE47-A52F-CBEAF548F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IPs of scheduled pods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D839E7-A907-AE48-AFE9-2008B82BD4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2746375"/>
          </a:xfrm>
        </p:spPr>
        <p:txBody>
          <a:bodyPr/>
          <a:lstStyle/>
          <a:p>
            <a:r>
              <a:rPr lang="en-US" dirty="0"/>
              <a:t>Notice when we look at IPs of pods we see that IPs fall in the range of their node</a:t>
            </a:r>
          </a:p>
          <a:p>
            <a:r>
              <a:rPr lang="en-US" dirty="0"/>
              <a:t>Look at kube-2 to see all the 192.168.24.X IPs.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C90030-E513-784C-82E4-3761E625C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4293091"/>
            <a:ext cx="95250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54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83733-5BF9-4F41-9F15-6C60D29B2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inside of a container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48235C-ADDF-B94A-8045-19473CAA95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07572"/>
            <a:ext cx="10515600" cy="171270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Container pods are given an interface it is a /32 interface with an odd interface IP address</a:t>
            </a:r>
          </a:p>
          <a:p>
            <a:r>
              <a:rPr lang="en-US" dirty="0"/>
              <a:t>Communication is layer-2 to the kernel of the node so all traffic goes down through the node’s kernel</a:t>
            </a:r>
          </a:p>
          <a:p>
            <a:r>
              <a:rPr lang="en-US" dirty="0"/>
              <a:t>Uses Proxy Arp to talk to the kernel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ECA0E9-17B6-A646-A2C7-5DEA8A493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38330"/>
            <a:ext cx="70866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24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37089-C146-7048-8C9F-855404F2E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379" y="515904"/>
            <a:ext cx="10363200" cy="850734"/>
          </a:xfrm>
        </p:spPr>
        <p:txBody>
          <a:bodyPr/>
          <a:lstStyle/>
          <a:p>
            <a:r>
              <a:rPr lang="en-US" dirty="0"/>
              <a:t>Kube-1 Node’s routing table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49C95015-B7AA-B143-B180-EF6F38FE6F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7220" y="1387148"/>
            <a:ext cx="6685511" cy="46212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C31C21-9C15-344B-9C94-97922F47B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69" y="1690688"/>
            <a:ext cx="5693671" cy="185451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4DFEF4-A87B-CB46-95BE-117C93FC3EBF}"/>
              </a:ext>
            </a:extLst>
          </p:cNvPr>
          <p:cNvCxnSpPr>
            <a:cxnSpLocks/>
          </p:cNvCxnSpPr>
          <p:nvPr/>
        </p:nvCxnSpPr>
        <p:spPr>
          <a:xfrm flipH="1" flipV="1">
            <a:off x="1468079" y="2796210"/>
            <a:ext cx="1222112" cy="1113181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E7B82C-9726-1B42-97BA-EF738F5ECBC4}"/>
              </a:ext>
            </a:extLst>
          </p:cNvPr>
          <p:cNvCxnSpPr>
            <a:cxnSpLocks/>
          </p:cNvCxnSpPr>
          <p:nvPr/>
        </p:nvCxnSpPr>
        <p:spPr>
          <a:xfrm flipH="1" flipV="1">
            <a:off x="679575" y="3243833"/>
            <a:ext cx="433608" cy="1964271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200E0D6-05CC-3244-AB1C-7433D095982B}"/>
              </a:ext>
            </a:extLst>
          </p:cNvPr>
          <p:cNvSpPr txBox="1"/>
          <p:nvPr/>
        </p:nvSpPr>
        <p:spPr>
          <a:xfrm>
            <a:off x="2644020" y="4038228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to containers on other nodes will be forwarded to the eth0 interface of the correct node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FF1E7B-224D-8E4F-A17B-E87FB8CC2975}"/>
              </a:ext>
            </a:extLst>
          </p:cNvPr>
          <p:cNvSpPr txBox="1"/>
          <p:nvPr/>
        </p:nvSpPr>
        <p:spPr>
          <a:xfrm>
            <a:off x="698750" y="5308227"/>
            <a:ext cx="28781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pod is given a a route rule.  This is for incoming packets from other nodes to be correctly forwarded to the correct interface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335DEB-0584-004E-866B-64D71419C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5321" y="5718796"/>
            <a:ext cx="8587409" cy="10667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6A2F14-42ED-DC42-BA26-57CAD92C6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3067" y="693980"/>
            <a:ext cx="4469663" cy="55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570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4E1FE-599D-2A4F-995D-B59E70FEA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 A SECOND!!!!!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F3BF0-8B26-E142-A0D1-ADA3E96C74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850217" cy="177896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You told me that you never directly address a pod’s IP address!!!!!</a:t>
            </a:r>
          </a:p>
          <a:p>
            <a:r>
              <a:rPr lang="en-US" dirty="0"/>
              <a:t>That is correct you always use service addresses </a:t>
            </a:r>
          </a:p>
          <a:p>
            <a:r>
              <a:rPr lang="en-US" dirty="0"/>
              <a:t>Remember that pods, and IPs are fleeting and can change, move, die,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Service IPs don’t change</a:t>
            </a:r>
          </a:p>
          <a:p>
            <a:r>
              <a:rPr lang="en-US" dirty="0"/>
              <a:t>What network is that on?  Some totally other network!!!!!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E526D9-CE1B-124C-A794-B408DD91F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87" y="4253948"/>
            <a:ext cx="7621408" cy="1404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05E43D-4FA8-6444-BCA6-4D63A7F34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161" y="4384813"/>
            <a:ext cx="2921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93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FBB85-A1BF-2C4A-8DC9-54043463D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dirty="0" err="1"/>
              <a:t>Kube</a:t>
            </a:r>
            <a:r>
              <a:rPr lang="en-US" dirty="0"/>
              <a:t>-Proxy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3AB0F-ED62-3E43-8977-6CF212EBE4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Kube</a:t>
            </a:r>
            <a:r>
              <a:rPr lang="en-US" dirty="0"/>
              <a:t> Proxy lives on every node in the cluster</a:t>
            </a:r>
          </a:p>
          <a:p>
            <a:r>
              <a:rPr lang="en-US" dirty="0"/>
              <a:t>All information needed by </a:t>
            </a:r>
            <a:r>
              <a:rPr lang="en-US" dirty="0" err="1"/>
              <a:t>Kube</a:t>
            </a:r>
            <a:r>
              <a:rPr lang="en-US" dirty="0"/>
              <a:t> Proxy is distributed through </a:t>
            </a:r>
            <a:r>
              <a:rPr lang="en-US" dirty="0" err="1"/>
              <a:t>etcd</a:t>
            </a:r>
            <a:endParaRPr lang="en-US" dirty="0"/>
          </a:p>
          <a:p>
            <a:r>
              <a:rPr lang="en-US" dirty="0" err="1"/>
              <a:t>Kube</a:t>
            </a:r>
            <a:r>
              <a:rPr lang="en-US" dirty="0"/>
              <a:t> Proxy has it’s own network is not routable across the cluster</a:t>
            </a:r>
          </a:p>
          <a:p>
            <a:r>
              <a:rPr lang="en-US" dirty="0"/>
              <a:t>Each node is listening on the same set of IP addresses</a:t>
            </a:r>
          </a:p>
          <a:p>
            <a:r>
              <a:rPr lang="en-US" dirty="0"/>
              <a:t>Handles all the load balancing magic</a:t>
            </a:r>
          </a:p>
          <a:p>
            <a:r>
              <a:rPr lang="en-US" dirty="0"/>
              <a:t>Traffic is sent to the Kernel and this time is forwarded using </a:t>
            </a:r>
            <a:r>
              <a:rPr lang="en-US" dirty="0" err="1"/>
              <a:t>IPTables</a:t>
            </a:r>
            <a:r>
              <a:rPr lang="en-US" dirty="0"/>
              <a:t> rules that are present on every node</a:t>
            </a:r>
          </a:p>
          <a:p>
            <a:r>
              <a:rPr lang="en-US" dirty="0" err="1"/>
              <a:t>Kube</a:t>
            </a:r>
            <a:r>
              <a:rPr lang="en-US" dirty="0"/>
              <a:t>-Proxy then chooses which pod to forward to and then sends it along using CNI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-A KUBE-SERVICES -d 10.106.138.21/32 -p </a:t>
            </a:r>
            <a:r>
              <a:rPr lang="en-US" dirty="0" err="1"/>
              <a:t>tcp</a:t>
            </a:r>
            <a:r>
              <a:rPr lang="en-US" dirty="0"/>
              <a:t> -m comment --comment "default/</a:t>
            </a:r>
            <a:r>
              <a:rPr lang="en-US" dirty="0" err="1"/>
              <a:t>web-service:http</a:t>
            </a:r>
            <a:r>
              <a:rPr lang="en-US" dirty="0"/>
              <a:t> cluster IP" -m </a:t>
            </a:r>
            <a:r>
              <a:rPr lang="en-US" dirty="0" err="1"/>
              <a:t>tcp</a:t>
            </a:r>
            <a:r>
              <a:rPr lang="en-US" dirty="0"/>
              <a:t> --</a:t>
            </a:r>
            <a:r>
              <a:rPr lang="en-US" dirty="0" err="1"/>
              <a:t>dport</a:t>
            </a:r>
            <a:r>
              <a:rPr lang="en-US" dirty="0"/>
              <a:t> 80 -j KUBE-SVC-LHVVVX6K6XR7TB6A</a:t>
            </a:r>
          </a:p>
        </p:txBody>
      </p:sp>
    </p:spTree>
    <p:extLst>
      <p:ext uri="{BB962C8B-B14F-4D97-AF65-F5344CB8AC3E}">
        <p14:creationId xmlns:p14="http://schemas.microsoft.com/office/powerpoint/2010/main" val="356281675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1335</TotalTime>
  <Words>668</Words>
  <Application>Microsoft Macintosh PowerPoint</Application>
  <PresentationFormat>Widescreen</PresentationFormat>
  <Paragraphs>67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Candara</vt:lpstr>
      <vt:lpstr>Times New Roman</vt:lpstr>
      <vt:lpstr>Custom Design</vt:lpstr>
      <vt:lpstr>Kubernetes/Calico networking</vt:lpstr>
      <vt:lpstr>Kubernetes networking</vt:lpstr>
      <vt:lpstr>Project Calico example</vt:lpstr>
      <vt:lpstr>Example Network</vt:lpstr>
      <vt:lpstr>IPs of scheduled pods</vt:lpstr>
      <vt:lpstr>Interface inside of a container</vt:lpstr>
      <vt:lpstr>Kube-1 Node’s routing table</vt:lpstr>
      <vt:lpstr>WAIT A SECOND!!!!!</vt:lpstr>
      <vt:lpstr>Introducing Kube-Proxy</vt:lpstr>
      <vt:lpstr>Diagram using a service IP</vt:lpstr>
      <vt:lpstr>Kube-Proxy Load Balancing</vt:lpstr>
      <vt:lpstr>Load Balanced Service IP</vt:lpstr>
      <vt:lpstr>Kubernetes is lonely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Kubernetes/Calico networking</dc:title>
  <dc:creator>Daniel Lohin</dc:creator>
  <cp:lastModifiedBy>Daniel Lohin</cp:lastModifiedBy>
  <cp:revision>19</cp:revision>
  <dcterms:created xsi:type="dcterms:W3CDTF">2018-04-02T22:28:48Z</dcterms:created>
  <dcterms:modified xsi:type="dcterms:W3CDTF">2018-04-05T17:45:19Z</dcterms:modified>
</cp:coreProperties>
</file>